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7" r:id="rId1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6" Type="http://schemas.openxmlformats.org/officeDocument/2006/relationships/slide" Target="slides/slide7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BF556275-2F49-B4BE-0F5E-003DF341262D}"/>
              </a:ext>
            </a:extLst>
          </p:cNvPr>
          <p:cNvSpPr>
            <a:spLocks noChangeArrowheads="1" noTextEdit="1"/>
          </p:cNvSpPr>
          <p:nvPr>
            <p:ph type="sldImg"/>
          </p:nvPr>
        </p:nvSpPr>
        <p:spPr>
          <a:xfrm>
            <a:off x="1258888" y="720725"/>
            <a:ext cx="4794250" cy="3595688"/>
          </a:xfrm>
          <a:ln cap="flat"/>
        </p:spPr>
      </p:sp>
      <p:sp>
        <p:nvSpPr>
          <p:cNvPr id="57349" name="Rectangle 3">
            <a:extLst>
              <a:ext uri="{FF2B5EF4-FFF2-40B4-BE49-F238E27FC236}">
                <a16:creationId xmlns:a16="http://schemas.microsoft.com/office/drawing/2014/main" id="{D5172906-5230-5099-BD2D-67F346A60E2B}"/>
              </a:ext>
            </a:extLst>
          </p:cNvPr>
          <p:cNvSpPr>
            <a:spLocks noGrp="1" noChangeArrowheads="1"/>
          </p:cNvSpPr>
          <p:nvPr>
            <p:ph type="body" idx="1"/>
          </p:nvPr>
        </p:nvSpPr>
        <p:spPr>
          <a:noFill/>
        </p:spPr>
        <p:txBody>
          <a:bodyPr/>
          <a:lstStyle/>
          <a:p>
            <a:r>
              <a:rPr lang="en-US" altLang="zh-CN" i="1"/>
              <a:t>&lt;Animated slide&gt;</a:t>
            </a:r>
            <a:endParaRPr lang="en-US" altLang="zh-CN" b="1" i="1"/>
          </a:p>
          <a:p>
            <a:r>
              <a:rPr lang="en-US" altLang="zh-CN" b="1"/>
              <a:t>Dates as primary enumeration with internal divisions that are both chronological and non-chronological</a:t>
            </a:r>
          </a:p>
          <a:p>
            <a:endParaRPr lang="en-US" altLang="zh-CN" b="1"/>
          </a:p>
          <a:p>
            <a:pPr>
              <a:buFontTx/>
              <a:buChar char="•"/>
            </a:pPr>
            <a:r>
              <a:rPr lang="en-US" altLang="zh-CN"/>
              <a:t> If the primary division is chronological (by year), but the internal divisions have both a number and a date designation, the year is repeated on both the enumeration side and the chronological side.  </a:t>
            </a:r>
          </a:p>
          <a:p>
            <a:pPr>
              <a:buFontTx/>
              <a:buChar char="•"/>
            </a:pPr>
            <a:r>
              <a:rPr lang="en-US" altLang="zh-CN"/>
              <a:t>When the statement is compressed, the entire chronology can be dropped, and the holdings statement for a complete volume will consist of the year only.  For an incomplete year, the year and number will be given.  (Programming would have to accommodate dropping chronology in compressed statements where $a and $i are both (year).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3.xml"/><Relationship Id="rId3" Type="http://schemas.openxmlformats.org/officeDocument/2006/relationships/image" Target="../media/image221.wmf"/></Relationships>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8DE9430-B690-9C0C-CCB7-297E1D189E2D}"/>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3753C27F-9447-59DB-BCF4-02221313339A}"/>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A0F1D04-1B10-448C-B9F0-1B8DEB4AB74D}"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314" name="Footer Placeholder 4">
            <a:extLst>
              <a:ext uri="{FF2B5EF4-FFF2-40B4-BE49-F238E27FC236}">
                <a16:creationId xmlns:a16="http://schemas.microsoft.com/office/drawing/2014/main" id="{884F953F-CA2A-B25A-894F-D1371623A38D}"/>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13315" name="Slide Number Placeholder 5">
            <a:extLst>
              <a:ext uri="{FF2B5EF4-FFF2-40B4-BE49-F238E27FC236}">
                <a16:creationId xmlns:a16="http://schemas.microsoft.com/office/drawing/2014/main" id="{08718C85-1535-559C-4D59-77E2BE815FC2}"/>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1E2B8B9-1272-4F99-8024-93012DD92087}"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316" name="Rectangle 2">
            <a:extLst>
              <a:ext uri="{FF2B5EF4-FFF2-40B4-BE49-F238E27FC236}">
                <a16:creationId xmlns:a16="http://schemas.microsoft.com/office/drawing/2014/main" id="{8DA470A2-6ACB-7618-967C-5050EE1A4D08}"/>
              </a:ext>
            </a:extLst>
          </p:cNvPr>
          <p:cNvSpPr>
            <a:spLocks noGrp="1" noChangeArrowheads="1"/>
          </p:cNvSpPr>
          <p:nvPr>
            <p:ph type="title"/>
          </p:nvPr>
        </p:nvSpPr>
        <p:spPr>
          <a:xfrm>
            <a:off x="0" y="0"/>
            <a:ext cx="9144000" cy="762000"/>
          </a:xfrm>
        </p:spPr>
        <p:txBody>
          <a:bodyPr/>
          <a:lstStyle/>
          <a:p>
            <a:r>
              <a:rPr lang="en-US" altLang="zh-CN">
                <a:ea typeface="宋体" panose="02010600030101010101" pitchFamily="2" charset="-122"/>
              </a:rPr>
              <a:t>Dates with both kinds of division</a:t>
            </a:r>
          </a:p>
        </p:txBody>
      </p:sp>
      <p:sp>
        <p:nvSpPr>
          <p:cNvPr id="13317" name="Rectangle 3">
            <a:extLst>
              <a:ext uri="{FF2B5EF4-FFF2-40B4-BE49-F238E27FC236}">
                <a16:creationId xmlns:a16="http://schemas.microsoft.com/office/drawing/2014/main" id="{A3503DCA-9CD5-579F-89B6-AB0A6C35228F}"/>
              </a:ext>
            </a:extLst>
          </p:cNvPr>
          <p:cNvSpPr>
            <a:spLocks noChangeArrowheads="1"/>
          </p:cNvSpPr>
          <p:nvPr/>
        </p:nvSpPr>
        <p:spPr bwMode="auto">
          <a:xfrm>
            <a:off x="533400" y="1600200"/>
            <a:ext cx="2286000" cy="3048000"/>
          </a:xfrm>
          <a:prstGeom prst="rect">
            <a:avLst/>
          </a:prstGeom>
          <a:solidFill>
            <a:schemeClr val="folHlink"/>
          </a:solidFill>
          <a:ln w="12700">
            <a:solidFill>
              <a:srgbClr val="000000"/>
            </a:solidFill>
            <a:miter lim="800000"/>
            <a:headEnd/>
            <a:tailEnd/>
          </a:ln>
        </p:spPr>
        <p:txBody>
          <a:bodyPr wrap="none" lIns="92075" tIns="46038" rIns="92075" bIns="46038" anchor="ct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pSp>
        <p:nvGrpSpPr>
          <p:cNvPr id="13318" name="Group 6">
            <a:extLst>
              <a:ext uri="{FF2B5EF4-FFF2-40B4-BE49-F238E27FC236}">
                <a16:creationId xmlns:a16="http://schemas.microsoft.com/office/drawing/2014/main" id="{0F920F0C-BF09-ED98-A7EF-D3C131214D33}"/>
              </a:ext>
            </a:extLst>
          </p:cNvPr>
          <p:cNvGrpSpPr>
            <a:grpSpLocks/>
          </p:cNvGrpSpPr>
          <p:nvPr/>
        </p:nvGrpSpPr>
        <p:grpSpPr bwMode="auto">
          <a:xfrm>
            <a:off x="1066800" y="2209800"/>
            <a:ext cx="1778000" cy="1854200"/>
            <a:chOff x="672" y="1392"/>
            <a:chExt cx="1120" cy="1168"/>
          </a:xfrm>
        </p:grpSpPr>
        <p:pic>
          <p:nvPicPr>
            <p:cNvPr id="13327" name="Picture 4">
              <a:extLst>
                <a:ext uri="{FF2B5EF4-FFF2-40B4-BE49-F238E27FC236}">
                  <a16:creationId xmlns:a16="http://schemas.microsoft.com/office/drawing/2014/main" id="{966A6E1B-BFA4-86D2-9393-C182E5C918C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1392"/>
              <a:ext cx="1120"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Rectangle 5">
              <a:extLst>
                <a:ext uri="{FF2B5EF4-FFF2-40B4-BE49-F238E27FC236}">
                  <a16:creationId xmlns:a16="http://schemas.microsoft.com/office/drawing/2014/main" id="{C6D8072C-E356-495F-7886-5676720FE5F9}"/>
                </a:ext>
              </a:extLst>
            </p:cNvPr>
            <p:cNvSpPr>
              <a:spLocks noChangeArrowheads="1"/>
            </p:cNvSpPr>
            <p:nvPr/>
          </p:nvSpPr>
          <p:spPr bwMode="auto">
            <a:xfrm>
              <a:off x="730" y="1421"/>
              <a:ext cx="748"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pSp>
      <p:sp>
        <p:nvSpPr>
          <p:cNvPr id="13319" name="Rectangle 7">
            <a:extLst>
              <a:ext uri="{FF2B5EF4-FFF2-40B4-BE49-F238E27FC236}">
                <a16:creationId xmlns:a16="http://schemas.microsoft.com/office/drawing/2014/main" id="{B0A34B04-3FA5-A0D4-619F-89FE9FE872F4}"/>
              </a:ext>
            </a:extLst>
          </p:cNvPr>
          <p:cNvSpPr>
            <a:spLocks noChangeArrowheads="1"/>
          </p:cNvSpPr>
          <p:nvPr/>
        </p:nvSpPr>
        <p:spPr bwMode="auto">
          <a:xfrm>
            <a:off x="838200" y="17526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ahoma" panose="020B0604030504040204" pitchFamily="34" charset="0"/>
                <a:ea typeface="宋体" panose="02010600030101010101" pitchFamily="2" charset="-122"/>
                <a:cs typeface="+mn-cs"/>
              </a:rPr>
              <a:t>global</a:t>
            </a:r>
          </a:p>
        </p:txBody>
      </p:sp>
      <p:sp>
        <p:nvSpPr>
          <p:cNvPr id="13320" name="Rectangle 8">
            <a:extLst>
              <a:ext uri="{FF2B5EF4-FFF2-40B4-BE49-F238E27FC236}">
                <a16:creationId xmlns:a16="http://schemas.microsoft.com/office/drawing/2014/main" id="{0244B091-A13D-FFE7-EF3B-27084E217F0E}"/>
              </a:ext>
            </a:extLst>
          </p:cNvPr>
          <p:cNvSpPr>
            <a:spLocks noChangeArrowheads="1"/>
          </p:cNvSpPr>
          <p:nvPr/>
        </p:nvSpPr>
        <p:spPr bwMode="auto">
          <a:xfrm>
            <a:off x="1371600" y="3581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ahoma" panose="020B0604030504040204" pitchFamily="34" charset="0"/>
                <a:ea typeface="宋体" panose="02010600030101010101" pitchFamily="2" charset="-122"/>
                <a:cs typeface="+mn-cs"/>
              </a:rPr>
              <a:t>events</a:t>
            </a:r>
          </a:p>
        </p:txBody>
      </p:sp>
      <p:sp>
        <p:nvSpPr>
          <p:cNvPr id="13321" name="Rectangle 9">
            <a:extLst>
              <a:ext uri="{FF2B5EF4-FFF2-40B4-BE49-F238E27FC236}">
                <a16:creationId xmlns:a16="http://schemas.microsoft.com/office/drawing/2014/main" id="{0382BD93-F0A7-2017-4C6B-1AB34A58067B}"/>
              </a:ext>
            </a:extLst>
          </p:cNvPr>
          <p:cNvSpPr>
            <a:spLocks noChangeArrowheads="1"/>
          </p:cNvSpPr>
          <p:nvPr/>
        </p:nvSpPr>
        <p:spPr bwMode="auto">
          <a:xfrm>
            <a:off x="609600" y="40386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99"/>
                </a:solidFill>
                <a:effectLst/>
                <a:uLnTx/>
                <a:uFillTx/>
                <a:latin typeface="Arial" panose="020B0604020202020204" pitchFamily="34" charset="0"/>
                <a:ea typeface="宋体" panose="02010600030101010101" pitchFamily="2" charset="-122"/>
                <a:cs typeface="+mn-cs"/>
              </a:rPr>
              <a:t>spring 1999</a:t>
            </a:r>
          </a:p>
        </p:txBody>
      </p:sp>
      <p:sp>
        <p:nvSpPr>
          <p:cNvPr id="13322" name="Rectangle 10">
            <a:extLst>
              <a:ext uri="{FF2B5EF4-FFF2-40B4-BE49-F238E27FC236}">
                <a16:creationId xmlns:a16="http://schemas.microsoft.com/office/drawing/2014/main" id="{5E7F9678-2492-1DF4-5508-7A11C2E20A64}"/>
              </a:ext>
            </a:extLst>
          </p:cNvPr>
          <p:cNvSpPr>
            <a:spLocks noChangeArrowheads="1"/>
          </p:cNvSpPr>
          <p:nvPr/>
        </p:nvSpPr>
        <p:spPr bwMode="auto">
          <a:xfrm>
            <a:off x="1752600" y="41910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99"/>
                </a:solidFill>
                <a:effectLst/>
                <a:uLnTx/>
                <a:uFillTx/>
                <a:latin typeface="Arial" panose="020B0604020202020204" pitchFamily="34" charset="0"/>
                <a:ea typeface="宋体" panose="02010600030101010101" pitchFamily="2" charset="-122"/>
                <a:cs typeface="+mn-cs"/>
              </a:rPr>
              <a:t>number 1</a:t>
            </a:r>
          </a:p>
        </p:txBody>
      </p:sp>
      <p:sp>
        <p:nvSpPr>
          <p:cNvPr id="26635" name="Rectangle 11">
            <a:extLst>
              <a:ext uri="{FF2B5EF4-FFF2-40B4-BE49-F238E27FC236}">
                <a16:creationId xmlns:a16="http://schemas.microsoft.com/office/drawing/2014/main" id="{DA2AF947-317D-6AE5-4EDC-42D3505A24B1}"/>
              </a:ext>
            </a:extLst>
          </p:cNvPr>
          <p:cNvSpPr>
            <a:spLocks noChangeArrowheads="1"/>
          </p:cNvSpPr>
          <p:nvPr/>
        </p:nvSpPr>
        <p:spPr bwMode="auto">
          <a:xfrm>
            <a:off x="3048000" y="1676400"/>
            <a:ext cx="609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853 20   $8 1 $a (year) $b no. $u 4 $v r $i (year) $j (season) $w q $x 21</a:t>
            </a:r>
          </a:p>
        </p:txBody>
      </p:sp>
      <p:sp>
        <p:nvSpPr>
          <p:cNvPr id="26636" name="Rectangle 12">
            <a:extLst>
              <a:ext uri="{FF2B5EF4-FFF2-40B4-BE49-F238E27FC236}">
                <a16:creationId xmlns:a16="http://schemas.microsoft.com/office/drawing/2014/main" id="{122A8F47-242D-0589-B785-14AB01051460}"/>
              </a:ext>
            </a:extLst>
          </p:cNvPr>
          <p:cNvSpPr>
            <a:spLocks noChangeArrowheads="1"/>
          </p:cNvSpPr>
          <p:nvPr/>
        </p:nvSpPr>
        <p:spPr bwMode="auto">
          <a:xfrm>
            <a:off x="3048000" y="2667000"/>
            <a:ext cx="5867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66"/>
                </a:solidFill>
                <a:effectLst/>
                <a:uLnTx/>
                <a:uFillTx/>
                <a:latin typeface="Tahoma" panose="020B0604030504040204" pitchFamily="34" charset="0"/>
                <a:ea typeface="宋体" panose="02010600030101010101" pitchFamily="2" charset="-122"/>
                <a:cs typeface="+mn-cs"/>
              </a:rPr>
              <a:t>863 41  $8 1.1 $a 1999 $b 1 $i 1999 $j 21</a:t>
            </a:r>
          </a:p>
        </p:txBody>
      </p:sp>
      <p:sp>
        <p:nvSpPr>
          <p:cNvPr id="26637" name="Rectangle 13">
            <a:extLst>
              <a:ext uri="{FF2B5EF4-FFF2-40B4-BE49-F238E27FC236}">
                <a16:creationId xmlns:a16="http://schemas.microsoft.com/office/drawing/2014/main" id="{07AE608E-0433-0EDC-2692-CEA832150758}"/>
              </a:ext>
            </a:extLst>
          </p:cNvPr>
          <p:cNvSpPr>
            <a:spLocks noChangeArrowheads="1"/>
          </p:cNvSpPr>
          <p:nvPr/>
        </p:nvSpPr>
        <p:spPr bwMode="auto">
          <a:xfrm>
            <a:off x="3200400" y="4030663"/>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00"/>
                </a:solidFill>
                <a:effectLst/>
                <a:uLnTx/>
                <a:uFillTx/>
                <a:latin typeface="Tahoma" panose="020B0604030504040204" pitchFamily="34" charset="0"/>
                <a:ea typeface="宋体" panose="02010600030101010101" pitchFamily="2" charset="-122"/>
                <a:cs typeface="+mn-cs"/>
              </a:rPr>
              <a:t>may display as:</a:t>
            </a:r>
          </a:p>
        </p:txBody>
      </p:sp>
      <p:sp>
        <p:nvSpPr>
          <p:cNvPr id="26638" name="Rectangle 14">
            <a:extLst>
              <a:ext uri="{FF2B5EF4-FFF2-40B4-BE49-F238E27FC236}">
                <a16:creationId xmlns:a16="http://schemas.microsoft.com/office/drawing/2014/main" id="{D85C75FE-0867-2821-FB50-BCD673CE39C8}"/>
              </a:ext>
            </a:extLst>
          </p:cNvPr>
          <p:cNvSpPr>
            <a:spLocks noChangeArrowheads="1"/>
          </p:cNvSpPr>
          <p:nvPr/>
        </p:nvSpPr>
        <p:spPr bwMode="auto">
          <a:xfrm>
            <a:off x="3200400" y="4495800"/>
            <a:ext cx="49530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1999:no. 1(1999:spring)</a:t>
            </a:r>
            <a:endPar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1" u="none" strike="noStrike" kern="1200" cap="none" spc="0" normalizeH="0" baseline="0" noProof="0">
                <a:ln>
                  <a:noFill/>
                </a:ln>
                <a:solidFill>
                  <a:srgbClr val="FFCC66"/>
                </a:solidFill>
                <a:effectLst/>
                <a:uLnTx/>
                <a:uFillTx/>
                <a:latin typeface="Tahoma" panose="020B0604030504040204" pitchFamily="34" charset="0"/>
                <a:ea typeface="宋体" panose="02010600030101010101" pitchFamily="2" charset="-122"/>
                <a:cs typeface="+mn-cs"/>
              </a:rPr>
              <a:t>(The year is repeated.  When the statement is compressed, the chronology is dropped.)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663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6637"/>
                                        </p:tgtEl>
                                        <p:attrNameLst>
                                          <p:attrName>style.visibility</p:attrName>
                                        </p:attrNameLst>
                                      </p:cBhvr>
                                      <p:to>
                                        <p:strVal val="visible"/>
                                      </p:to>
                                    </p:set>
                                    <p:anim calcmode="lin" valueType="num">
                                      <p:cBhvr additive="base">
                                        <p:cTn id="14" dur="500" fill="hold"/>
                                        <p:tgtEl>
                                          <p:spTgt spid="26637"/>
                                        </p:tgtEl>
                                        <p:attrNameLst>
                                          <p:attrName>ppt_x</p:attrName>
                                        </p:attrNameLst>
                                      </p:cBhvr>
                                      <p:tavLst>
                                        <p:tav tm="0">
                                          <p:val>
                                            <p:strVal val="0-#ppt_w/2"/>
                                          </p:val>
                                        </p:tav>
                                        <p:tav tm="100000">
                                          <p:val>
                                            <p:strVal val="#ppt_x"/>
                                          </p:val>
                                        </p:tav>
                                      </p:tavLst>
                                    </p:anim>
                                    <p:anim calcmode="lin" valueType="num">
                                      <p:cBhvr additive="base">
                                        <p:cTn id="15" dur="500" fill="hold"/>
                                        <p:tgtEl>
                                          <p:spTgt spid="2663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26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utoUpdateAnimBg="0"/>
      <p:bldP spid="26636" grpId="0" autoUpdateAnimBg="0"/>
      <p:bldP spid="26637" grpId="0" autoUpdateAnimBg="0"/>
      <p:bldP spid="26638"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